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80" r:id="rId4"/>
    <p:sldId id="257" r:id="rId5"/>
    <p:sldId id="277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0" r:id="rId14"/>
    <p:sldId id="291" r:id="rId15"/>
    <p:sldId id="292" r:id="rId16"/>
    <p:sldId id="279" r:id="rId17"/>
  </p:sldIdLst>
  <p:sldSz cx="18288000" cy="10287000"/>
  <p:notesSz cx="10287000" cy="18288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aleway ExtraBold" panose="020B0604020202020204" charset="-52"/>
      <p:bold r:id="rId25"/>
      <p:boldItalic r:id="rId26"/>
    </p:embeddedFont>
    <p:embeddedFont>
      <p:font typeface="Raleway" panose="020B0604020202020204" charset="-52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Raleway SemiBold" panose="020B0604020202020204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Le9Xsv5saMZY0+L+nveqd6Cnx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1D8"/>
    <a:srgbClr val="FF4178"/>
    <a:srgbClr val="3ADAA5"/>
    <a:srgbClr val="D0D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501E7-10BF-4047-BFEE-A3A8BB8249F1}">
  <a:tblStyle styleId="{9A9501E7-10BF-4047-BFEE-A3A8BB8249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5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98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53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91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21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45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723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67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1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15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01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38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0"/>
            <a:ext cx="154686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50694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6260" y="3469768"/>
            <a:ext cx="15061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</a:rPr>
              <a:t>Использование механизмов машинного обучения для снижения уровня несоответствий (брака) в металлургическом производстве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224" y="8415564"/>
            <a:ext cx="7484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</a:rPr>
              <a:t>Выскребенцев</a:t>
            </a:r>
            <a:r>
              <a:rPr lang="ru-RU" sz="480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</a:rPr>
              <a:t> Алексей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" y="6525075"/>
            <a:ext cx="2957950" cy="209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5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352" y="1800225"/>
            <a:ext cx="13203936" cy="561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Мало построить модель, нужно внедрить ее в бизнес-процесс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03573" y="2967912"/>
            <a:ext cx="10108759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 smtClean="0">
                <a:solidFill>
                  <a:srgbClr val="0070C0"/>
                </a:solidFill>
              </a:rPr>
              <a:t>КАК ИЗМЕНИТСЯ БРАК ЕСЛИ МЫ МОЖЕМ ВЛИЯТЬ НА ЕГО ИЗМЕНЕНИЕ</a:t>
            </a:r>
            <a:r>
              <a:rPr lang="en-US" sz="2200" b="1" dirty="0" smtClean="0">
                <a:solidFill>
                  <a:srgbClr val="0070C0"/>
                </a:solidFill>
              </a:rPr>
              <a:t>?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20408" y="4775026"/>
            <a:ext cx="1122724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220000"/>
              </a:lnSpc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ea typeface="Open Sans" panose="020B0604020202020204" charset="0"/>
                <a:cs typeface="Open Sans" panose="020B0604020202020204" charset="0"/>
              </a:rPr>
              <a:t>Ошибка прогноза для класса с высоким браком критична</a:t>
            </a:r>
          </a:p>
          <a:p>
            <a:pPr marL="285750" indent="-285750" algn="l">
              <a:lnSpc>
                <a:spcPct val="220000"/>
              </a:lnSpc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ea typeface="Open Sans" panose="020B0604020202020204" charset="0"/>
                <a:cs typeface="Open Sans" panose="020B0604020202020204" charset="0"/>
              </a:rPr>
              <a:t>Ошибка прогноза для класса с низким уровнем брака не критична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373" y="5571941"/>
            <a:ext cx="9074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241D8"/>
                </a:solidFill>
                <a:latin typeface="+mj-lt"/>
              </a:rPr>
              <a:t>Если качество модели будет всего </a:t>
            </a:r>
            <a:r>
              <a:rPr lang="en-US" sz="2200" b="1" dirty="0" smtClean="0">
                <a:solidFill>
                  <a:srgbClr val="1241D8"/>
                </a:solidFill>
                <a:latin typeface="+mj-lt"/>
              </a:rPr>
              <a:t>f1 = </a:t>
            </a:r>
            <a:r>
              <a:rPr lang="ru-RU" sz="2200" b="1" dirty="0" smtClean="0">
                <a:solidFill>
                  <a:srgbClr val="1241D8"/>
                </a:solidFill>
                <a:latin typeface="+mj-lt"/>
              </a:rPr>
              <a:t>0.7, мы сможем более чем на 30% снизить брак или больше при улучшении метрик качества</a:t>
            </a:r>
            <a:endParaRPr lang="ru-RU" sz="2200" b="1" dirty="0">
              <a:solidFill>
                <a:srgbClr val="1241D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4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2582" y="3072687"/>
            <a:ext cx="6557553" cy="424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Внедрение и новые результаты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3588" y="1430331"/>
            <a:ext cx="10108759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1241D8"/>
                </a:solidFill>
              </a:rPr>
              <a:t>Научились прогнозировать брак, а что дальше</a:t>
            </a:r>
            <a:r>
              <a:rPr lang="en-US" dirty="0">
                <a:solidFill>
                  <a:srgbClr val="1241D8"/>
                </a:solidFill>
              </a:rPr>
              <a:t>?</a:t>
            </a:r>
            <a:endParaRPr lang="ru-RU" dirty="0">
              <a:solidFill>
                <a:srgbClr val="1241D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21261" y="4025318"/>
            <a:ext cx="50494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241D8"/>
              </a:buClr>
            </a:pPr>
            <a:r>
              <a:rPr lang="ru-RU" sz="2200" b="1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Рекомендации:</a:t>
            </a: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Подбор оптимальных параметров для  снижения уровня брака</a:t>
            </a: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Подбор оптимальных условий на каждом этапе жизненного цикла</a:t>
            </a:r>
            <a:endParaRPr lang="ru-RU" sz="22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28408" y="2580627"/>
            <a:ext cx="9353448" cy="5339069"/>
            <a:chOff x="1185810" y="2868117"/>
            <a:chExt cx="5223534" cy="2574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5810" y="2868117"/>
              <a:ext cx="5223534" cy="2574187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864608" y="4535424"/>
              <a:ext cx="115824" cy="822960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54624" y="5059680"/>
              <a:ext cx="115824" cy="298704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08082" y="3880237"/>
              <a:ext cx="274450" cy="88862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202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2582" y="3072687"/>
            <a:ext cx="7145274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Внедрение и новые результаты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3588" y="1467877"/>
            <a:ext cx="10108759" cy="54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241D8"/>
                </a:solidFill>
              </a:rPr>
              <a:t>Цифровая лаборатория – экономия на НИР</a:t>
            </a:r>
            <a:endParaRPr lang="ru-RU" dirty="0">
              <a:solidFill>
                <a:srgbClr val="1241D8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3588" y="2880199"/>
            <a:ext cx="10108759" cy="5349401"/>
            <a:chOff x="513588" y="2880199"/>
            <a:chExt cx="10108759" cy="5349401"/>
          </a:xfrm>
        </p:grpSpPr>
        <p:pic>
          <p:nvPicPr>
            <p:cNvPr id="18" name="Рисунок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13588" y="2880199"/>
              <a:ext cx="10108759" cy="5349401"/>
            </a:xfrm>
            <a:prstGeom prst="rect">
              <a:avLst/>
            </a:prstGeom>
            <a:ln w="0">
              <a:solidFill>
                <a:srgbClr val="00B0F0"/>
              </a:solidFill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2682769" y="4652822"/>
              <a:ext cx="292887" cy="3174442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45500" y="4652822"/>
              <a:ext cx="416900" cy="3174442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34707" y="6783524"/>
              <a:ext cx="5989453" cy="190300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504014" y="3293044"/>
              <a:ext cx="568114" cy="279804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0896467" y="3173414"/>
            <a:ext cx="68772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241D8"/>
              </a:buClr>
            </a:pPr>
            <a:r>
              <a:rPr lang="ru-RU" sz="2200" b="1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Цифровая лаборатория:</a:t>
            </a:r>
          </a:p>
          <a:p>
            <a:pPr>
              <a:buClr>
                <a:srgbClr val="1241D8"/>
              </a:buClr>
            </a:pPr>
            <a:endParaRPr lang="ru-RU" sz="2200" b="1" dirty="0" smtClean="0"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Можно находить новые идеи улучшения процессов</a:t>
            </a: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Можно построить распределение каждого параметра при различных уровнях брака </a:t>
            </a:r>
            <a:endParaRPr lang="ru-RU" sz="22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Можно определять границы параметров при которых брак был высоким</a:t>
            </a: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Можно быстро строить гипотезы и мгновенно проверять идеи, а не проводя длительные дорогостоящие эксперименты в цехах</a:t>
            </a: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Можно легко увидеть проблемы в технической документации</a:t>
            </a: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Можно увидеть отклонения от </a:t>
            </a:r>
            <a:r>
              <a:rPr lang="ru-RU" sz="2200" dirty="0" err="1" smtClean="0">
                <a:latin typeface="+mj-lt"/>
                <a:ea typeface="Open Sans" panose="020B0604020202020204" charset="0"/>
                <a:cs typeface="Open Sans" panose="020B0604020202020204" charset="0"/>
              </a:rPr>
              <a:t>уставок</a:t>
            </a:r>
            <a:r>
              <a:rPr lang="ru-RU" sz="22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 и как они влияли на уровень несоответствия</a:t>
            </a:r>
            <a:endParaRPr lang="ru-RU" sz="22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902" y="2810256"/>
            <a:ext cx="14545818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Общий результат проекта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5760" y="3603480"/>
            <a:ext cx="129561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от старта проекта с уровнем брака в </a:t>
            </a:r>
            <a:r>
              <a:rPr lang="ru-RU" sz="6000" b="1" dirty="0" smtClean="0">
                <a:solidFill>
                  <a:srgbClr val="FF4178"/>
                </a:solidFill>
              </a:rPr>
              <a:t>2.5</a:t>
            </a:r>
            <a:r>
              <a:rPr lang="en-US" sz="6000" b="1" dirty="0" smtClean="0">
                <a:solidFill>
                  <a:srgbClr val="FF4178"/>
                </a:solidFill>
              </a:rPr>
              <a:t>%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/>
              <a:t>за </a:t>
            </a:r>
            <a:r>
              <a:rPr lang="ru-RU" sz="6000" dirty="0"/>
              <a:t>первый год эксплуатации брак </a:t>
            </a:r>
            <a:r>
              <a:rPr lang="ru-RU" sz="6000" dirty="0" smtClean="0"/>
              <a:t>стал </a:t>
            </a:r>
            <a:r>
              <a:rPr lang="ru-RU" sz="6000" dirty="0"/>
              <a:t>меньше </a:t>
            </a:r>
            <a:r>
              <a:rPr lang="ru-RU" sz="6000" b="1" dirty="0" smtClean="0">
                <a:solidFill>
                  <a:srgbClr val="3ADAA5"/>
                </a:solidFill>
              </a:rPr>
              <a:t>1</a:t>
            </a:r>
            <a:r>
              <a:rPr lang="en-US" sz="6000" b="1" dirty="0" smtClean="0">
                <a:solidFill>
                  <a:srgbClr val="3ADAA5"/>
                </a:solidFill>
              </a:rPr>
              <a:t>%</a:t>
            </a:r>
            <a:endParaRPr lang="ru-RU" sz="6000" b="1" dirty="0">
              <a:solidFill>
                <a:srgbClr val="3AD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70" y="2056698"/>
            <a:ext cx="15259714" cy="689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Функциональная архитектура решений на Форсайт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47985" y="2560618"/>
            <a:ext cx="14520615" cy="5900630"/>
            <a:chOff x="992078" y="1247709"/>
            <a:chExt cx="6720362" cy="258739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08583" y="3476983"/>
              <a:ext cx="867928" cy="3347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ERP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(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TO</a:t>
              </a:r>
              <a:r>
                <a:rPr lang="ru-RU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РО, 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QM)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953543" y="3463283"/>
              <a:ext cx="843946" cy="3484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MES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74520" y="3466974"/>
              <a:ext cx="817633" cy="34477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LIMS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807633" y="3463283"/>
              <a:ext cx="1166197" cy="3484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АСУТП, </a:t>
              </a:r>
              <a:r>
                <a:rPr lang="en-US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OPC- </a:t>
              </a:r>
              <a:r>
                <a:rPr lang="ru-RU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серверы, </a:t>
              </a:r>
              <a:r>
                <a:rPr lang="ru-RU" sz="1200" dirty="0" err="1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контролллеры</a:t>
              </a:r>
              <a:r>
                <a:rPr lang="ru-RU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, интеллектуальные датчики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08583" y="3236084"/>
              <a:ext cx="5961899" cy="195572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dk1"/>
                  </a:solidFill>
                  <a:latin typeface="+mj-lt"/>
                </a:rPr>
                <a:t>Модуль сбора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92078" y="2706068"/>
              <a:ext cx="1154724" cy="472496"/>
            </a:xfrm>
            <a:prstGeom prst="roundRect">
              <a:avLst/>
            </a:prstGeom>
            <a:solidFill>
              <a:srgbClr val="1241D8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</a:rPr>
                <a:t>Модуль контроля </a:t>
              </a:r>
              <a:r>
                <a:rPr lang="ru-RU" sz="1200" dirty="0" smtClean="0">
                  <a:solidFill>
                    <a:srgbClr val="FFFFFF"/>
                  </a:solidFill>
                  <a:latin typeface="+mj-lt"/>
                </a:rPr>
                <a:t>данных</a:t>
              </a:r>
              <a:endParaRPr lang="ru-RU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44328" y="2705997"/>
              <a:ext cx="1077775" cy="472496"/>
            </a:xfrm>
            <a:prstGeom prst="roundRect">
              <a:avLst/>
            </a:prstGeom>
            <a:solidFill>
              <a:srgbClr val="1241D8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</a:rPr>
                <a:t>Модуль хранения данных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631335" y="2708251"/>
              <a:ext cx="1205070" cy="467938"/>
            </a:xfrm>
            <a:prstGeom prst="roundRect">
              <a:avLst/>
            </a:prstGeom>
            <a:solidFill>
              <a:srgbClr val="1241D8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</a:rPr>
                <a:t>Модуль </a:t>
              </a:r>
              <a:r>
                <a:rPr lang="ru-RU" sz="1200" dirty="0" smtClean="0">
                  <a:solidFill>
                    <a:srgbClr val="FFFFFF"/>
                  </a:solidFill>
                  <a:latin typeface="+mj-lt"/>
                </a:rPr>
                <a:t>управления доступом</a:t>
              </a:r>
              <a:endParaRPr lang="ru-RU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419629" y="2705997"/>
              <a:ext cx="1114180" cy="472496"/>
            </a:xfrm>
            <a:prstGeom prst="roundRect">
              <a:avLst/>
            </a:prstGeom>
            <a:solidFill>
              <a:srgbClr val="1241D8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</a:rPr>
                <a:t>Модуль </a:t>
              </a:r>
              <a:r>
                <a:rPr lang="ru-RU" sz="1200" dirty="0" smtClean="0">
                  <a:solidFill>
                    <a:srgbClr val="FFFFFF"/>
                  </a:solidFill>
                  <a:latin typeface="+mj-lt"/>
                </a:rPr>
                <a:t>обработки данных</a:t>
              </a:r>
              <a:endParaRPr lang="ru-RU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19989" y="1933513"/>
              <a:ext cx="5950493" cy="684297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200" b="1" dirty="0">
                  <a:solidFill>
                    <a:schemeClr val="dk1"/>
                  </a:solidFill>
                  <a:latin typeface="+mj-lt"/>
                </a:rPr>
                <a:t>Модуль </a:t>
              </a:r>
              <a:r>
                <a:rPr lang="ru-RU" sz="1200" b="1" dirty="0" smtClean="0">
                  <a:solidFill>
                    <a:schemeClr val="dk1"/>
                  </a:solidFill>
                  <a:latin typeface="+mj-lt"/>
                </a:rPr>
                <a:t>управления </a:t>
              </a:r>
              <a:r>
                <a:rPr lang="en-US" sz="1200" b="1" dirty="0" smtClean="0">
                  <a:solidFill>
                    <a:schemeClr val="dk1"/>
                  </a:solidFill>
                  <a:latin typeface="+mj-lt"/>
                </a:rPr>
                <a:t>ML</a:t>
              </a:r>
              <a:r>
                <a:rPr lang="ru-RU" sz="1200" b="1" dirty="0" smtClean="0">
                  <a:solidFill>
                    <a:schemeClr val="dk1"/>
                  </a:solidFill>
                  <a:latin typeface="+mj-lt"/>
                </a:rPr>
                <a:t> моделями</a:t>
              </a:r>
              <a:endParaRPr lang="ru-RU" sz="1200" b="1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008583" y="1247709"/>
              <a:ext cx="5961899" cy="622563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200" b="1" dirty="0">
                  <a:solidFill>
                    <a:schemeClr val="dk1"/>
                  </a:solidFill>
                  <a:latin typeface="+mj-lt"/>
                </a:rPr>
                <a:t>Модуль </a:t>
              </a:r>
              <a:r>
                <a:rPr lang="ru-RU" sz="1200" b="1" dirty="0" smtClean="0">
                  <a:solidFill>
                    <a:schemeClr val="dk1"/>
                  </a:solidFill>
                  <a:latin typeface="+mj-lt"/>
                </a:rPr>
                <a:t>анализа данных и отчетности</a:t>
              </a:r>
              <a:endParaRPr lang="ru-RU" sz="1200" b="1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5400000">
              <a:off x="5971351" y="2394443"/>
              <a:ext cx="2587394" cy="293932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  <a:latin typeface="+mj-lt"/>
                </a:rPr>
                <a:t>Модуль интеграции с внешними системами</a:t>
              </a:r>
              <a:endParaRPr lang="ru-RU" sz="1200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154297" y="3466974"/>
              <a:ext cx="817633" cy="34477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Плоские файлы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124264" y="1471183"/>
              <a:ext cx="752248" cy="334769"/>
            </a:xfrm>
            <a:prstGeom prst="roundRect">
              <a:avLst/>
            </a:prstGeom>
            <a:solidFill>
              <a:srgbClr val="1241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  <a:ea typeface="Open Sans"/>
                  <a:cs typeface="Open Sans"/>
                </a:rPr>
                <a:t>Панели по качеству и </a:t>
              </a:r>
              <a:r>
                <a:rPr lang="ru-RU" sz="1200" dirty="0" err="1">
                  <a:solidFill>
                    <a:srgbClr val="FFFFFF"/>
                  </a:solidFill>
                  <a:latin typeface="+mj-lt"/>
                  <a:ea typeface="Open Sans"/>
                  <a:cs typeface="Open Sans"/>
                </a:rPr>
                <a:t>ТОиР</a:t>
              </a:r>
              <a:endParaRPr lang="ru-RU" sz="1200" dirty="0">
                <a:solidFill>
                  <a:srgbClr val="FFFFFF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930499" y="1466136"/>
              <a:ext cx="866991" cy="334769"/>
            </a:xfrm>
            <a:prstGeom prst="roundRect">
              <a:avLst/>
            </a:prstGeom>
            <a:solidFill>
              <a:srgbClr val="3AD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07231A"/>
                  </a:solidFill>
                  <a:latin typeface="+mj-lt"/>
                  <a:ea typeface="Open Sans"/>
                  <a:cs typeface="Open Sans"/>
                </a:rPr>
                <a:t>Отчеты и уведомления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851477" y="1466135"/>
              <a:ext cx="867928" cy="334769"/>
            </a:xfrm>
            <a:prstGeom prst="roundRect">
              <a:avLst/>
            </a:prstGeom>
            <a:solidFill>
              <a:srgbClr val="FF41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  <a:ea typeface="Open Sans"/>
                  <a:cs typeface="Open Sans"/>
                </a:rPr>
                <a:t>Аналитика по факторам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848807" y="1476144"/>
              <a:ext cx="1018412" cy="334769"/>
            </a:xfrm>
            <a:prstGeom prst="roundRect">
              <a:avLst/>
            </a:prstGeom>
            <a:solidFill>
              <a:srgbClr val="D700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  <a:ea typeface="Open Sans"/>
                  <a:cs typeface="Open Sans"/>
                </a:rPr>
                <a:t>Цифровая лаборатория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919173" y="1476144"/>
              <a:ext cx="1018413" cy="334769"/>
            </a:xfrm>
            <a:prstGeom prst="roundRect">
              <a:avLst/>
            </a:prstGeom>
            <a:solidFill>
              <a:srgbClr val="93C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07231A"/>
                  </a:solidFill>
                  <a:latin typeface="+mj-lt"/>
                  <a:ea typeface="Open Sans"/>
                  <a:cs typeface="Open Sans"/>
                </a:rPr>
                <a:t>Коэффициент использования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772455" y="1466135"/>
              <a:ext cx="1024398" cy="334769"/>
            </a:xfrm>
            <a:prstGeom prst="roundRect">
              <a:avLst/>
            </a:prstGeom>
            <a:solidFill>
              <a:srgbClr val="7846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  <a:ea typeface="Open Sans"/>
                  <a:cs typeface="Open Sans"/>
                </a:rPr>
                <a:t>Рекомендации</a:t>
              </a: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7472597" y="2158584"/>
              <a:ext cx="239843" cy="689547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060882" y="2197802"/>
              <a:ext cx="716621" cy="334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Прогноз качества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840249" y="2204562"/>
              <a:ext cx="728955" cy="32581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Прогноз выхода из строя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31950" y="2206171"/>
              <a:ext cx="769947" cy="334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Прогноз срока дожития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pic>
          <p:nvPicPr>
            <p:cNvPr id="29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9109" y="3281907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32455" y="2737436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25020" y="2712939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13156" y="2739759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48007" y="2738900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4222" y="1312950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475345" y="2206171"/>
              <a:ext cx="664577" cy="334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Прогноз ЗИП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4213370" y="2200067"/>
              <a:ext cx="763246" cy="334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Выделение факторов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046063" y="2205335"/>
              <a:ext cx="884048" cy="334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Рекомендации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Правила контроля и уведомлений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5913012" y="2701555"/>
              <a:ext cx="1057470" cy="467938"/>
            </a:xfrm>
            <a:prstGeom prst="roundRect">
              <a:avLst/>
            </a:prstGeom>
            <a:solidFill>
              <a:srgbClr val="1241D8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+mj-lt"/>
                </a:rPr>
                <a:t>Модуль </a:t>
              </a:r>
              <a:r>
                <a:rPr lang="ru-RU" sz="1200" dirty="0" smtClean="0">
                  <a:solidFill>
                    <a:srgbClr val="FFFFFF"/>
                  </a:solidFill>
                  <a:latin typeface="+mj-lt"/>
                </a:rPr>
                <a:t>уведомлений</a:t>
              </a:r>
              <a:endParaRPr lang="ru-RU" sz="120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9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78713" y="2727277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23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583610">
              <a:off x="6926709" y="1527253"/>
              <a:ext cx="558873" cy="110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Скругленный прямоугольник 43"/>
            <p:cNvSpPr/>
            <p:nvPr/>
          </p:nvSpPr>
          <p:spPr>
            <a:xfrm>
              <a:off x="5173961" y="3463283"/>
              <a:ext cx="817633" cy="34477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Система мониторинга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005749" y="2195176"/>
              <a:ext cx="884048" cy="33476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Контроль качества моделей</a:t>
              </a: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/</a:t>
              </a:r>
              <a:r>
                <a:rPr lang="ru-RU" sz="1200" dirty="0" err="1" smtClean="0">
                  <a:solidFill>
                    <a:schemeClr val="tx1"/>
                  </a:solidFill>
                  <a:latin typeface="+mj-lt"/>
                  <a:ea typeface="Open Sans"/>
                  <a:cs typeface="Open Sans"/>
                </a:rPr>
                <a:t>дообучение</a:t>
              </a:r>
              <a:endParaRPr lang="ru-RU" sz="1200" dirty="0">
                <a:solidFill>
                  <a:schemeClr val="tx1"/>
                </a:solidFill>
                <a:latin typeface="+mj-lt"/>
                <a:ea typeface="Open Sans"/>
                <a:cs typeface="Open Sans"/>
              </a:endParaRP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945" y="4190661"/>
            <a:ext cx="588471" cy="3906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809" y="2642658"/>
            <a:ext cx="534769" cy="3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4130" y="7376014"/>
            <a:ext cx="6566915" cy="257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11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70" y="1499616"/>
            <a:ext cx="9249058" cy="573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Технологический стек </a:t>
            </a:r>
            <a:r>
              <a:rPr lang="en-US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Data360 </a:t>
            </a: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и интеграция в ФАП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513589" y="1800224"/>
            <a:ext cx="8813290" cy="5265757"/>
            <a:chOff x="5547733" y="1039802"/>
            <a:chExt cx="6418218" cy="4377447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B1B8D861-E6A1-4A77-8410-2C4642780084}"/>
                </a:ext>
              </a:extLst>
            </p:cNvPr>
            <p:cNvSpPr/>
            <p:nvPr/>
          </p:nvSpPr>
          <p:spPr>
            <a:xfrm>
              <a:off x="6627597" y="1039802"/>
              <a:ext cx="5338354" cy="4377447"/>
            </a:xfrm>
            <a:prstGeom prst="rect">
              <a:avLst/>
            </a:prstGeom>
            <a:noFill/>
            <a:ln>
              <a:solidFill>
                <a:srgbClr val="1241D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rgbClr val="1241D8"/>
                  </a:solidFill>
                </a:rPr>
                <a:t>PYTHON 3.</a:t>
              </a:r>
              <a:r>
                <a:rPr lang="ru-RU" b="1" dirty="0">
                  <a:solidFill>
                    <a:srgbClr val="1241D8"/>
                  </a:solidFill>
                </a:rPr>
                <a:t>9</a:t>
              </a:r>
              <a:r>
                <a:rPr lang="en-US" b="1" dirty="0">
                  <a:solidFill>
                    <a:srgbClr val="1241D8"/>
                  </a:solidFill>
                </a:rPr>
                <a:t>, JUPYTER HUB, ML FLOW</a:t>
              </a:r>
              <a:r>
                <a:rPr lang="ru-RU" b="1" dirty="0">
                  <a:solidFill>
                    <a:srgbClr val="1241D8"/>
                  </a:solidFill>
                </a:rPr>
                <a:t>,</a:t>
              </a:r>
              <a:r>
                <a:rPr lang="en-US" b="1" dirty="0">
                  <a:solidFill>
                    <a:srgbClr val="1241D8"/>
                  </a:solidFill>
                </a:rPr>
                <a:t> </a:t>
              </a:r>
              <a:r>
                <a:rPr lang="en-US" b="1" dirty="0" smtClean="0">
                  <a:solidFill>
                    <a:srgbClr val="1241D8"/>
                  </a:solidFill>
                </a:rPr>
                <a:t>Airflow, FLASK</a:t>
              </a:r>
              <a:endParaRPr lang="ru-RU" b="1" dirty="0">
                <a:solidFill>
                  <a:srgbClr val="1241D8"/>
                </a:solidFill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79E128-16E2-4B19-9B81-932C8B9678CE}"/>
                </a:ext>
              </a:extLst>
            </p:cNvPr>
            <p:cNvGrpSpPr/>
            <p:nvPr/>
          </p:nvGrpSpPr>
          <p:grpSpPr>
            <a:xfrm>
              <a:off x="6978121" y="1566136"/>
              <a:ext cx="4709154" cy="2475159"/>
              <a:chOff x="7892472" y="2145476"/>
              <a:chExt cx="2001583" cy="1591647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7892472" y="2145476"/>
                <a:ext cx="2001583" cy="1591647"/>
              </a:xfrm>
              <a:prstGeom prst="roundRect">
                <a:avLst>
                  <a:gd name="adj" fmla="val 11893"/>
                </a:avLst>
              </a:prstGeom>
              <a:solidFill>
                <a:schemeClr val="bg1"/>
              </a:solidFill>
              <a:ln>
                <a:solidFill>
                  <a:srgbClr val="1241D8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r"/>
                <a:r>
                  <a:rPr lang="ru-RU" sz="1050" b="1" dirty="0"/>
                  <a:t>МОДУЛЬУПРАВЛЕНИЯ</a:t>
                </a:r>
                <a:br>
                  <a:rPr lang="ru-RU" sz="1050" b="1" dirty="0"/>
                </a:br>
                <a:r>
                  <a:rPr lang="en-US" sz="1000" b="1" dirty="0"/>
                  <a:t>ML</a:t>
                </a:r>
                <a:r>
                  <a:rPr lang="ru-RU" sz="1000" b="1" dirty="0"/>
                  <a:t>-МОДЕЛЯМИ</a:t>
                </a:r>
                <a:endParaRPr lang="ru-RU" sz="1050" b="1" dirty="0"/>
              </a:p>
            </p:txBody>
          </p:sp>
          <p:sp>
            <p:nvSpPr>
              <p:cNvPr id="61" name="Скругленный прямоугольник 45">
                <a:extLst>
                  <a:ext uri="{FF2B5EF4-FFF2-40B4-BE49-F238E27FC236}">
                    <a16:creationId xmlns:a16="http://schemas.microsoft.com/office/drawing/2014/main" id="{CEDC4A90-2F66-4778-B996-BFB667B1A25B}"/>
                  </a:ext>
                </a:extLst>
              </p:cNvPr>
              <p:cNvSpPr/>
              <p:nvPr/>
            </p:nvSpPr>
            <p:spPr>
              <a:xfrm>
                <a:off x="9007255" y="2892955"/>
                <a:ext cx="801541" cy="360000"/>
              </a:xfrm>
              <a:prstGeom prst="roundRect">
                <a:avLst/>
              </a:prstGeom>
              <a:solidFill>
                <a:srgbClr val="3ADAA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</a:rPr>
                  <a:t>Построение моделей</a:t>
                </a:r>
              </a:p>
            </p:txBody>
          </p:sp>
          <p:sp>
            <p:nvSpPr>
              <p:cNvPr id="62" name="Скругленный прямоугольник 45">
                <a:extLst>
                  <a:ext uri="{FF2B5EF4-FFF2-40B4-BE49-F238E27FC236}">
                    <a16:creationId xmlns:a16="http://schemas.microsoft.com/office/drawing/2014/main" id="{BC8AEA8F-928F-466F-8CFC-5782FBE4210F}"/>
                  </a:ext>
                </a:extLst>
              </p:cNvPr>
              <p:cNvSpPr/>
              <p:nvPr/>
            </p:nvSpPr>
            <p:spPr>
              <a:xfrm>
                <a:off x="9007255" y="2571061"/>
                <a:ext cx="815398" cy="280457"/>
              </a:xfrm>
              <a:prstGeom prst="roundRect">
                <a:avLst/>
              </a:prstGeom>
              <a:solidFill>
                <a:srgbClr val="3ADAA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</a:rPr>
                  <a:t>Отладка моделей</a:t>
                </a:r>
              </a:p>
            </p:txBody>
          </p:sp>
          <p:sp>
            <p:nvSpPr>
              <p:cNvPr id="63" name="Скругленный прямоугольник 45">
                <a:extLst>
                  <a:ext uri="{FF2B5EF4-FFF2-40B4-BE49-F238E27FC236}">
                    <a16:creationId xmlns:a16="http://schemas.microsoft.com/office/drawing/2014/main" id="{2D53F0BF-2DAA-4FC0-8931-F6011034EBB6}"/>
                  </a:ext>
                </a:extLst>
              </p:cNvPr>
              <p:cNvSpPr/>
              <p:nvPr/>
            </p:nvSpPr>
            <p:spPr>
              <a:xfrm>
                <a:off x="9016800" y="3309311"/>
                <a:ext cx="805210" cy="360000"/>
              </a:xfrm>
              <a:prstGeom prst="roundRect">
                <a:avLst/>
              </a:prstGeom>
              <a:solidFill>
                <a:srgbClr val="3ADAA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</a:rPr>
                  <a:t>Сохранение параметров моделей</a:t>
                </a:r>
              </a:p>
            </p:txBody>
          </p:sp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id="{C6634D1B-5BDA-424E-93FC-10304E8B48B3}"/>
                  </a:ext>
                </a:extLst>
              </p:cNvPr>
              <p:cNvGrpSpPr/>
              <p:nvPr/>
            </p:nvGrpSpPr>
            <p:grpSpPr>
              <a:xfrm>
                <a:off x="7953155" y="2571061"/>
                <a:ext cx="988832" cy="536558"/>
                <a:chOff x="7953155" y="2571061"/>
                <a:chExt cx="988832" cy="536558"/>
              </a:xfrm>
            </p:grpSpPr>
            <p:sp>
              <p:nvSpPr>
                <p:cNvPr id="68" name="Скругленный прямоугольник 93">
                  <a:extLst>
                    <a:ext uri="{FF2B5EF4-FFF2-40B4-BE49-F238E27FC236}">
                      <a16:creationId xmlns:a16="http://schemas.microsoft.com/office/drawing/2014/main" id="{F16841E3-B677-41A3-8658-841DDD770F9A}"/>
                    </a:ext>
                  </a:extLst>
                </p:cNvPr>
                <p:cNvSpPr/>
                <p:nvPr/>
              </p:nvSpPr>
              <p:spPr>
                <a:xfrm>
                  <a:off x="7953155" y="2571061"/>
                  <a:ext cx="988832" cy="536558"/>
                </a:xfrm>
                <a:prstGeom prst="roundRect">
                  <a:avLst/>
                </a:prstGeom>
                <a:ln>
                  <a:solidFill>
                    <a:srgbClr val="1241D8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ru-RU" sz="800" b="1" dirty="0"/>
                    <a:t>ИНТЕРФЕЙСЫ</a:t>
                  </a:r>
                  <a:endParaRPr lang="ru-RU" sz="1100" b="1" dirty="0"/>
                </a:p>
              </p:txBody>
            </p:sp>
            <p:sp>
              <p:nvSpPr>
                <p:cNvPr id="69" name="Скругленный прямоугольник 68"/>
                <p:cNvSpPr/>
                <p:nvPr/>
              </p:nvSpPr>
              <p:spPr>
                <a:xfrm>
                  <a:off x="8015008" y="2756764"/>
                  <a:ext cx="900000" cy="287674"/>
                </a:xfrm>
                <a:prstGeom prst="roundRect">
                  <a:avLst/>
                </a:prstGeom>
                <a:solidFill>
                  <a:srgbClr val="3ADAA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>
                      <a:solidFill>
                        <a:schemeClr val="tx1"/>
                      </a:solidFill>
                    </a:rPr>
                    <a:t>Интерфейсы аналитика 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ML</a:t>
                  </a:r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83A73E7A-19C1-4B70-85E8-0F9904E6FFB6}"/>
                  </a:ext>
                </a:extLst>
              </p:cNvPr>
              <p:cNvGrpSpPr/>
              <p:nvPr/>
            </p:nvGrpSpPr>
            <p:grpSpPr>
              <a:xfrm>
                <a:off x="7953155" y="3151521"/>
                <a:ext cx="988832" cy="558428"/>
                <a:chOff x="7953155" y="3151521"/>
                <a:chExt cx="988832" cy="558428"/>
              </a:xfrm>
            </p:grpSpPr>
            <p:sp>
              <p:nvSpPr>
                <p:cNvPr id="66" name="Скругленный прямоугольник 65"/>
                <p:cNvSpPr/>
                <p:nvPr/>
              </p:nvSpPr>
              <p:spPr>
                <a:xfrm>
                  <a:off x="7953155" y="3151521"/>
                  <a:ext cx="988832" cy="558428"/>
                </a:xfrm>
                <a:prstGeom prst="roundRect">
                  <a:avLst/>
                </a:prstGeom>
                <a:ln>
                  <a:solidFill>
                    <a:srgbClr val="1241D8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ru-RU" sz="700" b="1" dirty="0"/>
                    <a:t>ПРОГНОЗЫ</a:t>
                  </a:r>
                </a:p>
              </p:txBody>
            </p:sp>
            <p:sp>
              <p:nvSpPr>
                <p:cNvPr id="67" name="Скругленный прямоугольник 45">
                  <a:extLst>
                    <a:ext uri="{FF2B5EF4-FFF2-40B4-BE49-F238E27FC236}">
                      <a16:creationId xmlns:a16="http://schemas.microsoft.com/office/drawing/2014/main" id="{8976F78C-9F49-4E39-8EE6-A63DEB0593FF}"/>
                    </a:ext>
                  </a:extLst>
                </p:cNvPr>
                <p:cNvSpPr/>
                <p:nvPr/>
              </p:nvSpPr>
              <p:spPr>
                <a:xfrm>
                  <a:off x="8021978" y="3280129"/>
                  <a:ext cx="843917" cy="337807"/>
                </a:xfrm>
                <a:prstGeom prst="roundRect">
                  <a:avLst/>
                </a:prstGeom>
                <a:solidFill>
                  <a:srgbClr val="3ADAA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>
                      <a:solidFill>
                        <a:schemeClr val="tx1"/>
                      </a:solidFill>
                    </a:rPr>
                    <a:t>Применение моделей</a:t>
                  </a:r>
                </a:p>
              </p:txBody>
            </p:sp>
          </p:grpSp>
        </p:grpSp>
        <p:sp>
          <p:nvSpPr>
            <p:cNvPr id="49" name="Скругленный прямоугольник 48"/>
            <p:cNvSpPr/>
            <p:nvPr/>
          </p:nvSpPr>
          <p:spPr>
            <a:xfrm>
              <a:off x="6978121" y="4467725"/>
              <a:ext cx="4709154" cy="780826"/>
            </a:xfrm>
            <a:prstGeom prst="roundRect">
              <a:avLst>
                <a:gd name="adj" fmla="val 11893"/>
              </a:avLst>
            </a:prstGeom>
            <a:solidFill>
              <a:schemeClr val="bg1"/>
            </a:solidFill>
            <a:ln>
              <a:solidFill>
                <a:srgbClr val="1241D8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17571" y="4463034"/>
              <a:ext cx="2673208" cy="217478"/>
            </a:xfrm>
            <a:prstGeom prst="rect">
              <a:avLst/>
            </a:prstGeom>
            <a:ln>
              <a:solidFill>
                <a:srgbClr val="1241D8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241D8"/>
                  </a:solidFill>
                </a:rPr>
                <a:t>POSTRES</a:t>
              </a:r>
              <a:r>
                <a:rPr lang="ru-RU" sz="1100" b="1" dirty="0">
                  <a:solidFill>
                    <a:srgbClr val="1241D8"/>
                  </a:solidFill>
                </a:rPr>
                <a:t> </a:t>
              </a:r>
              <a:r>
                <a:rPr lang="en-US" sz="1100" b="1" dirty="0">
                  <a:solidFill>
                    <a:srgbClr val="1241D8"/>
                  </a:solidFill>
                </a:rPr>
                <a:t>PRO</a:t>
              </a:r>
              <a:endParaRPr lang="ru-RU" sz="1100" b="1" dirty="0">
                <a:solidFill>
                  <a:srgbClr val="1241D8"/>
                </a:solidFill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7109502" y="4667070"/>
              <a:ext cx="4356598" cy="482654"/>
            </a:xfrm>
            <a:prstGeom prst="roundRect">
              <a:avLst/>
            </a:prstGeom>
            <a:solidFill>
              <a:srgbClr val="3ADAA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Хранение витрин, </a:t>
              </a:r>
              <a:r>
                <a:rPr lang="ru-RU" sz="1200" dirty="0" err="1">
                  <a:solidFill>
                    <a:schemeClr val="tx1"/>
                  </a:solidFill>
                </a:rPr>
                <a:t>гиперпараметров</a:t>
              </a:r>
              <a:r>
                <a:rPr lang="ru-RU" sz="1200" dirty="0">
                  <a:solidFill>
                    <a:schemeClr val="tx1"/>
                  </a:solidFill>
                </a:rPr>
                <a:t>, экземпляров выборок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547733" y="2081866"/>
              <a:ext cx="957942" cy="582231"/>
            </a:xfrm>
            <a:prstGeom prst="rect">
              <a:avLst/>
            </a:prstGeom>
            <a:solidFill>
              <a:srgbClr val="FF4178"/>
            </a:solidFill>
            <a:ln>
              <a:solidFill>
                <a:srgbClr val="FF4178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Jupyter</a:t>
              </a:r>
              <a:endParaRPr lang="ru-RU" sz="1200" b="1" dirty="0" smtClean="0"/>
            </a:p>
            <a:p>
              <a:pPr algn="ctr"/>
              <a:r>
                <a:rPr lang="en-US" sz="1200" b="1" dirty="0" smtClean="0"/>
                <a:t>notebook</a:t>
              </a:r>
              <a:endParaRPr lang="ru-RU" sz="1200" b="1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550933" y="2803715"/>
              <a:ext cx="957942" cy="582231"/>
            </a:xfrm>
            <a:prstGeom prst="rect">
              <a:avLst/>
            </a:prstGeom>
            <a:solidFill>
              <a:srgbClr val="FF4178"/>
            </a:solidFill>
            <a:ln>
              <a:solidFill>
                <a:srgbClr val="FF4178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ML Flow</a:t>
              </a:r>
              <a:endParaRPr lang="ru-RU" sz="1200" b="1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547733" y="3564832"/>
              <a:ext cx="977543" cy="582231"/>
            </a:xfrm>
            <a:prstGeom prst="rect">
              <a:avLst/>
            </a:prstGeom>
            <a:solidFill>
              <a:srgbClr val="FF4178"/>
            </a:solidFill>
            <a:ln>
              <a:solidFill>
                <a:srgbClr val="FF4178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Airflow</a:t>
              </a:r>
              <a:endParaRPr lang="ru-RU" sz="1200" b="1" dirty="0"/>
            </a:p>
          </p:txBody>
        </p:sp>
        <p:cxnSp>
          <p:nvCxnSpPr>
            <p:cNvPr id="55" name="Соединительная линия уступом 54"/>
            <p:cNvCxnSpPr>
              <a:stCxn id="69" idx="1"/>
              <a:endCxn id="52" idx="3"/>
            </p:cNvCxnSpPr>
            <p:nvPr/>
          </p:nvCxnSpPr>
          <p:spPr>
            <a:xfrm rot="10800000">
              <a:off x="6505675" y="2372982"/>
              <a:ext cx="760738" cy="367444"/>
            </a:xfrm>
            <a:prstGeom prst="bentConnector3">
              <a:avLst/>
            </a:prstGeom>
            <a:ln>
              <a:solidFill>
                <a:srgbClr val="1241D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Соединительная линия уступом 55"/>
            <p:cNvCxnSpPr>
              <a:stCxn id="69" idx="1"/>
              <a:endCxn id="53" idx="3"/>
            </p:cNvCxnSpPr>
            <p:nvPr/>
          </p:nvCxnSpPr>
          <p:spPr>
            <a:xfrm rot="10800000" flipV="1">
              <a:off x="6508875" y="2740425"/>
              <a:ext cx="757538" cy="354405"/>
            </a:xfrm>
            <a:prstGeom prst="bentConnector3">
              <a:avLst/>
            </a:prstGeom>
            <a:ln>
              <a:solidFill>
                <a:srgbClr val="1241D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ная линия уступом 56"/>
            <p:cNvCxnSpPr>
              <a:stCxn id="69" idx="1"/>
              <a:endCxn id="54" idx="3"/>
            </p:cNvCxnSpPr>
            <p:nvPr/>
          </p:nvCxnSpPr>
          <p:spPr>
            <a:xfrm rot="10800000" flipV="1">
              <a:off x="6525276" y="2740425"/>
              <a:ext cx="741138" cy="1115522"/>
            </a:xfrm>
            <a:prstGeom prst="bentConnector3">
              <a:avLst/>
            </a:prstGeom>
            <a:ln>
              <a:solidFill>
                <a:srgbClr val="1241D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5567333" y="4617064"/>
              <a:ext cx="930480" cy="582231"/>
            </a:xfrm>
            <a:prstGeom prst="rect">
              <a:avLst/>
            </a:prstGeom>
            <a:solidFill>
              <a:srgbClr val="FF4178"/>
            </a:solidFill>
            <a:ln>
              <a:solidFill>
                <a:srgbClr val="FF4178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PG Admin</a:t>
              </a:r>
              <a:endParaRPr lang="ru-RU" sz="1200" b="1" dirty="0"/>
            </a:p>
          </p:txBody>
        </p:sp>
        <p:cxnSp>
          <p:nvCxnSpPr>
            <p:cNvPr id="59" name="Прямая со стрелкой 58"/>
            <p:cNvCxnSpPr>
              <a:stCxn id="51" idx="1"/>
              <a:endCxn id="58" idx="3"/>
            </p:cNvCxnSpPr>
            <p:nvPr/>
          </p:nvCxnSpPr>
          <p:spPr>
            <a:xfrm flipH="1" flipV="1">
              <a:off x="6497813" y="4908179"/>
              <a:ext cx="611689" cy="218"/>
            </a:xfrm>
            <a:prstGeom prst="straightConnector1">
              <a:avLst/>
            </a:prstGeom>
            <a:ln>
              <a:solidFill>
                <a:srgbClr val="1241D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6"/>
          <a:srcRect l="24392" t="14415" b="17813"/>
          <a:stretch/>
        </p:blipFill>
        <p:spPr>
          <a:xfrm>
            <a:off x="9715800" y="1794238"/>
            <a:ext cx="5190622" cy="213360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800" y="4141591"/>
            <a:ext cx="5190622" cy="190211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8"/>
          <a:srcRect t="39606" r="5326" b="4881"/>
          <a:stretch/>
        </p:blipFill>
        <p:spPr>
          <a:xfrm>
            <a:off x="9683312" y="6393410"/>
            <a:ext cx="5223110" cy="191414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2" y="1569403"/>
            <a:ext cx="1496632" cy="105829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7716" y="7428426"/>
            <a:ext cx="2588427" cy="2433215"/>
          </a:xfrm>
          <a:prstGeom prst="roundRect">
            <a:avLst/>
          </a:prstGeom>
          <a:solidFill>
            <a:srgbClr val="1241D8"/>
          </a:solidFill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ФАП.</a:t>
            </a:r>
            <a:r>
              <a:rPr lang="en-US" sz="2400" b="1" dirty="0" smtClean="0"/>
              <a:t>Data360 connector</a:t>
            </a:r>
            <a:endParaRPr lang="ru-RU" sz="2400" b="1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3378619" y="7444704"/>
            <a:ext cx="5565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241D8"/>
              </a:buClr>
            </a:pPr>
            <a:r>
              <a:rPr lang="ru-RU" sz="1800" b="1" dirty="0" smtClean="0">
                <a:ea typeface="Open Sans" panose="020B0604020202020204" charset="0"/>
                <a:cs typeface="Open Sans" panose="020B0604020202020204" charset="0"/>
              </a:rPr>
              <a:t>Возможности модуля:</a:t>
            </a:r>
            <a:endParaRPr lang="ru-RU" sz="1800" b="1" dirty="0"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Запуск *</a:t>
            </a:r>
            <a:r>
              <a:rPr lang="ru-RU" sz="1800" dirty="0">
                <a:ea typeface="Open Sans" panose="020B0604020202020204" charset="0"/>
                <a:cs typeface="Open Sans" panose="020B0604020202020204" charset="0"/>
              </a:rPr>
              <a:t>.</a:t>
            </a:r>
            <a:r>
              <a:rPr lang="en-US" sz="1800" dirty="0" err="1" smtClean="0">
                <a:ea typeface="Open Sans" panose="020B0604020202020204" charset="0"/>
                <a:cs typeface="Open Sans" panose="020B0604020202020204" charset="0"/>
              </a:rPr>
              <a:t>ipynb</a:t>
            </a:r>
            <a:endParaRPr lang="ru-RU" sz="1800" dirty="0"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Запуск </a:t>
            </a:r>
            <a:r>
              <a:rPr lang="en-US" sz="1800" dirty="0" smtClean="0">
                <a:ea typeface="Open Sans" panose="020B0604020202020204" charset="0"/>
                <a:cs typeface="Open Sans" panose="020B0604020202020204" charset="0"/>
              </a:rPr>
              <a:t>Airflow Dag’s</a:t>
            </a: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 (</a:t>
            </a:r>
            <a:r>
              <a:rPr lang="en-US" sz="1800" dirty="0" smtClean="0">
                <a:ea typeface="Open Sans" panose="020B0604020202020204" charset="0"/>
                <a:cs typeface="Open Sans" panose="020B0604020202020204" charset="0"/>
              </a:rPr>
              <a:t>*.</a:t>
            </a:r>
            <a:r>
              <a:rPr lang="en-US" sz="1800" dirty="0" err="1" smtClean="0">
                <a:ea typeface="Open Sans" panose="020B0604020202020204" charset="0"/>
                <a:cs typeface="Open Sans" panose="020B0604020202020204" charset="0"/>
              </a:rPr>
              <a:t>py</a:t>
            </a:r>
            <a:r>
              <a:rPr lang="en-US" sz="1800" dirty="0" smtClean="0">
                <a:ea typeface="Open Sans" panose="020B0604020202020204" charset="0"/>
                <a:cs typeface="Open Sans" panose="020B0604020202020204" charset="0"/>
              </a:rPr>
              <a:t>)</a:t>
            </a:r>
            <a:endParaRPr lang="ru-RU" sz="1800" dirty="0"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Запуск </a:t>
            </a:r>
            <a:r>
              <a:rPr lang="en-US" sz="1800" dirty="0" err="1" smtClean="0">
                <a:ea typeface="Open Sans" panose="020B0604020202020204" charset="0"/>
                <a:cs typeface="Open Sans" panose="020B0604020202020204" charset="0"/>
              </a:rPr>
              <a:t>Knime</a:t>
            </a:r>
            <a:r>
              <a:rPr lang="en-US" sz="1800" dirty="0" smtClean="0">
                <a:ea typeface="Open Sans" panose="020B0604020202020204" charset="0"/>
                <a:cs typeface="Open Sans" panose="020B0604020202020204" charset="0"/>
              </a:rPr>
              <a:t> Wor</a:t>
            </a:r>
            <a:r>
              <a:rPr lang="en-US" sz="1800" dirty="0"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en-US" sz="1800" dirty="0" smtClean="0">
                <a:ea typeface="Open Sans" panose="020B0604020202020204" charset="0"/>
                <a:cs typeface="Open Sans" panose="020B0604020202020204" charset="0"/>
              </a:rPr>
              <a:t>flow</a:t>
            </a:r>
            <a:endParaRPr lang="ru-RU" sz="1800" dirty="0"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378619" y="8680972"/>
            <a:ext cx="5565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241D8"/>
              </a:buClr>
            </a:pPr>
            <a:r>
              <a:rPr lang="ru-RU" sz="1800" b="1" dirty="0" smtClean="0">
                <a:ea typeface="Open Sans" panose="020B0604020202020204" charset="0"/>
                <a:cs typeface="Open Sans" panose="020B0604020202020204" charset="0"/>
              </a:rPr>
              <a:t>Модуль:</a:t>
            </a:r>
            <a:endParaRPr lang="ru-RU" sz="1800" b="1" dirty="0"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Встраивается в бизнес-процессы</a:t>
            </a:r>
            <a:endParaRPr lang="ru-RU" sz="1800" dirty="0"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Запускается из планировщика по расписанию</a:t>
            </a:r>
            <a:r>
              <a:rPr lang="en-US" sz="1800" dirty="0" smtClean="0">
                <a:ea typeface="Open Sans" panose="020B0604020202020204" charset="0"/>
                <a:cs typeface="Open Sans" panose="020B0604020202020204" charset="0"/>
              </a:rPr>
              <a:t>/</a:t>
            </a:r>
            <a:r>
              <a:rPr lang="ru-RU" sz="1800" dirty="0" smtClean="0">
                <a:ea typeface="Open Sans" panose="020B0604020202020204" charset="0"/>
                <a:cs typeface="Open Sans" panose="020B0604020202020204" charset="0"/>
              </a:rPr>
              <a:t>триггеру</a:t>
            </a:r>
            <a:endParaRPr lang="ru-RU" sz="1800" dirty="0"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10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50694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3"/>
          <p:cNvSpPr/>
          <p:nvPr/>
        </p:nvSpPr>
        <p:spPr>
          <a:xfrm>
            <a:off x="952500" y="600075"/>
            <a:ext cx="87439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внимание!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3"/>
          <p:cNvSpPr/>
          <p:nvPr/>
        </p:nvSpPr>
        <p:spPr>
          <a:xfrm>
            <a:off x="4238244" y="6705600"/>
            <a:ext cx="535686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Алексей </a:t>
            </a:r>
            <a:r>
              <a:rPr lang="ru-RU" sz="3000" b="0" i="0" u="none" strike="noStrike" cap="none" dirty="0" err="1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Выскребенцев</a:t>
            </a:r>
            <a:endParaRPr lang="ru-RU" sz="3000" b="0" i="0" u="none" strike="noStrike" cap="none" dirty="0" smtClean="0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en-US" sz="3000" dirty="0" smtClean="0">
                <a:solidFill>
                  <a:srgbClr val="FFFFFF"/>
                </a:solidFill>
                <a:latin typeface="Raleway SemiBold"/>
                <a:ea typeface="Calibri"/>
                <a:cs typeface="Calibri"/>
                <a:sym typeface="Raleway SemiBold"/>
              </a:rPr>
              <a:t>ceo@data360.ru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3"/>
          <p:cNvSpPr/>
          <p:nvPr/>
        </p:nvSpPr>
        <p:spPr>
          <a:xfrm>
            <a:off x="952500" y="3638550"/>
            <a:ext cx="1098232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Raleway SemiBold" panose="020B0604020202020204" charset="-52"/>
              </a:rPr>
              <a:t>Мы находим новые точки роста бизнеса для наших клиентов, опираясь на знания, получаемые из данных на основе алгоритмов машинного обучения</a:t>
            </a:r>
            <a:endParaRPr lang="ru-RU" sz="3200" dirty="0">
              <a:latin typeface="Raleway Semi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050" y="7762875"/>
            <a:ext cx="2957950" cy="20916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2" y="6630653"/>
            <a:ext cx="2500072" cy="2635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2486025"/>
            <a:ext cx="16383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300" y="27908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9696450"/>
            <a:ext cx="4000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952500" y="600075"/>
            <a:ext cx="534352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6000" b="1" i="0" u="none" strike="noStrike" cap="none" dirty="0" err="1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Мы</a:t>
            </a:r>
            <a:r>
              <a:rPr lang="en-US" sz="6000" b="1" i="0" u="none" strike="noStrike" cap="none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6000" b="1" i="0" u="none" strike="noStrike" cap="none" dirty="0" err="1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помогаем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247900" y="2886075"/>
            <a:ext cx="1335786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Мы создаем ценность для наших заказчиков на основе данных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400050" y="9462135"/>
            <a:ext cx="1524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7300" y="3805047"/>
            <a:ext cx="440117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+mj-lt"/>
              </a:rPr>
              <a:t>Более </a:t>
            </a:r>
            <a:r>
              <a:rPr lang="ru-RU" sz="2400" b="1" dirty="0" smtClean="0">
                <a:solidFill>
                  <a:srgbClr val="111111"/>
                </a:solidFill>
                <a:latin typeface="+mj-lt"/>
              </a:rPr>
              <a:t>10 </a:t>
            </a:r>
            <a:r>
              <a:rPr lang="ru-RU" sz="2400" b="1" dirty="0">
                <a:solidFill>
                  <a:srgbClr val="111111"/>
                </a:solidFill>
                <a:latin typeface="+mj-lt"/>
              </a:rPr>
              <a:t>млрд. руб.</a:t>
            </a:r>
            <a:r>
              <a:rPr lang="ru-RU" dirty="0">
                <a:solidFill>
                  <a:srgbClr val="111111"/>
                </a:solidFill>
                <a:latin typeface="+mj-lt"/>
              </a:rPr>
              <a:t/>
            </a:r>
            <a:br>
              <a:rPr lang="ru-RU" dirty="0">
                <a:solidFill>
                  <a:srgbClr val="111111"/>
                </a:solidFill>
                <a:latin typeface="+mj-lt"/>
              </a:rPr>
            </a:br>
            <a:r>
              <a:rPr lang="ru-RU" dirty="0">
                <a:solidFill>
                  <a:srgbClr val="111111"/>
                </a:solidFill>
                <a:latin typeface="+mj-lt"/>
              </a:rPr>
              <a:t> </a:t>
            </a:r>
          </a:p>
          <a:p>
            <a:pPr algn="ctr"/>
            <a:r>
              <a:rPr lang="ru-RU" sz="1800" dirty="0">
                <a:solidFill>
                  <a:srgbClr val="0E5DA2"/>
                </a:solidFill>
                <a:latin typeface="+mj-lt"/>
              </a:rPr>
              <a:t>Доказанный финансовый </a:t>
            </a:r>
            <a:r>
              <a:rPr lang="ru-RU" sz="1800" dirty="0" smtClean="0">
                <a:solidFill>
                  <a:srgbClr val="0E5DA2"/>
                </a:solidFill>
                <a:latin typeface="+mj-lt"/>
              </a:rPr>
              <a:t>эффект</a:t>
            </a:r>
          </a:p>
          <a:p>
            <a:pPr algn="ctr"/>
            <a:r>
              <a:rPr lang="ru-RU" sz="1800" dirty="0" smtClean="0">
                <a:solidFill>
                  <a:srgbClr val="0E5DA2"/>
                </a:solidFill>
                <a:latin typeface="+mj-lt"/>
              </a:rPr>
              <a:t>от </a:t>
            </a:r>
            <a:r>
              <a:rPr lang="ru-RU" sz="1800" dirty="0">
                <a:solidFill>
                  <a:srgbClr val="0E5DA2"/>
                </a:solidFill>
                <a:latin typeface="+mj-lt"/>
              </a:rPr>
              <a:t>наших внедрений.</a:t>
            </a:r>
            <a:br>
              <a:rPr lang="ru-RU" sz="1800" dirty="0">
                <a:solidFill>
                  <a:srgbClr val="0E5DA2"/>
                </a:solidFill>
                <a:latin typeface="+mj-lt"/>
              </a:rPr>
            </a:br>
            <a:r>
              <a:rPr lang="ru-RU" sz="1800" dirty="0">
                <a:solidFill>
                  <a:srgbClr val="0E5DA2"/>
                </a:solidFill>
                <a:latin typeface="+mj-lt"/>
              </a:rPr>
              <a:t>Мы умеем извлекать финансовую выгоду из данных наших Заказчиков, увеличивая эффективность их бизнесов.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60224" y="3805047"/>
            <a:ext cx="47792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+mj-lt"/>
              </a:rPr>
              <a:t>Данные на 360</a:t>
            </a:r>
            <a:br>
              <a:rPr lang="ru-RU" sz="2400" b="1" dirty="0">
                <a:solidFill>
                  <a:srgbClr val="111111"/>
                </a:solidFill>
                <a:latin typeface="+mj-lt"/>
              </a:rPr>
            </a:br>
            <a:r>
              <a:rPr lang="ru-RU" b="1" dirty="0">
                <a:solidFill>
                  <a:srgbClr val="111111"/>
                </a:solidFill>
                <a:latin typeface="+mj-lt"/>
              </a:rPr>
              <a:t> </a:t>
            </a:r>
          </a:p>
          <a:p>
            <a:pPr algn="ctr"/>
            <a:r>
              <a:rPr lang="ru-RU" sz="1800" dirty="0">
                <a:solidFill>
                  <a:srgbClr val="0E5DA2"/>
                </a:solidFill>
                <a:latin typeface="+mj-lt"/>
              </a:rPr>
              <a:t>Основная цель, которую мы преследуем, </a:t>
            </a:r>
          </a:p>
          <a:p>
            <a:pPr algn="ctr"/>
            <a:r>
              <a:rPr lang="ru-RU" sz="1800" dirty="0">
                <a:solidFill>
                  <a:srgbClr val="0E5DA2"/>
                </a:solidFill>
                <a:latin typeface="+mj-lt"/>
              </a:rPr>
              <a:t>Работая с данными, возможность лучше понимать потребителя, продукт, производство, сотрудников, поставщиков.</a:t>
            </a:r>
            <a:br>
              <a:rPr lang="ru-RU" sz="1800" dirty="0">
                <a:solidFill>
                  <a:srgbClr val="0E5DA2"/>
                </a:solidFill>
                <a:latin typeface="+mj-lt"/>
              </a:rPr>
            </a:br>
            <a:r>
              <a:rPr lang="ru-RU" sz="1800" dirty="0">
                <a:solidFill>
                  <a:srgbClr val="0E5DA2"/>
                </a:solidFill>
                <a:latin typeface="+mj-lt"/>
              </a:rPr>
              <a:t>Данные охватывают все сферы деятельности компании.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81686" y="5164520"/>
            <a:ext cx="732462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111111"/>
                </a:solidFill>
                <a:latin typeface="+mj-lt"/>
              </a:rPr>
              <a:t>Big</a:t>
            </a:r>
            <a:r>
              <a:rPr lang="ru-RU" sz="2400" b="1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111111"/>
                </a:solidFill>
                <a:latin typeface="+mj-lt"/>
              </a:rPr>
              <a:t>Data</a:t>
            </a:r>
            <a:r>
              <a:rPr lang="ru-RU" sz="2400" dirty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11111"/>
                </a:solidFill>
                <a:latin typeface="+mj-lt"/>
              </a:rPr>
            </a:br>
            <a:r>
              <a:rPr lang="ru-RU" dirty="0">
                <a:solidFill>
                  <a:srgbClr val="111111"/>
                </a:solidFill>
                <a:latin typeface="+mj-lt"/>
              </a:rPr>
              <a:t> </a:t>
            </a:r>
          </a:p>
          <a:p>
            <a:pPr algn="ctr"/>
            <a:r>
              <a:rPr lang="ru-RU" sz="1800" dirty="0">
                <a:solidFill>
                  <a:srgbClr val="0E5DA2"/>
                </a:solidFill>
                <a:latin typeface="+mj-lt"/>
              </a:rPr>
              <a:t>в организациях начинается не с закупки дорогостоящего </a:t>
            </a:r>
            <a:br>
              <a:rPr lang="ru-RU" sz="1800" dirty="0">
                <a:solidFill>
                  <a:srgbClr val="0E5DA2"/>
                </a:solidFill>
                <a:latin typeface="+mj-lt"/>
              </a:rPr>
            </a:br>
            <a:r>
              <a:rPr lang="ru-RU" sz="1800" dirty="0">
                <a:solidFill>
                  <a:srgbClr val="0E5DA2"/>
                </a:solidFill>
                <a:latin typeface="+mj-lt"/>
              </a:rPr>
              <a:t>оборудования, программных решений или анализа массивов данных, а с определения целей, которых можно достигнуть средствами аналитики, а также тестирования концепций для обеспечения "быстрой победы</a:t>
            </a:r>
            <a:r>
              <a:rPr lang="ru-RU" sz="1800" dirty="0" smtClean="0">
                <a:solidFill>
                  <a:srgbClr val="0E5DA2"/>
                </a:solidFill>
                <a:latin typeface="+mj-lt"/>
              </a:rPr>
              <a:t>". </a:t>
            </a:r>
          </a:p>
          <a:p>
            <a:pPr algn="ctr"/>
            <a:r>
              <a:rPr lang="ru-RU" sz="1800" dirty="0" smtClean="0">
                <a:solidFill>
                  <a:srgbClr val="0E5DA2"/>
                </a:solidFill>
                <a:latin typeface="+mj-lt"/>
              </a:rPr>
              <a:t>Компании, применяющие подходы управления, основанные на данных</a:t>
            </a:r>
            <a:r>
              <a:rPr lang="ru-RU" sz="1800" dirty="0">
                <a:solidFill>
                  <a:srgbClr val="0E5DA2"/>
                </a:solidFill>
                <a:latin typeface="+mj-lt"/>
              </a:rPr>
              <a:t>,</a:t>
            </a:r>
            <a:r>
              <a:rPr lang="ru-RU" sz="1800" dirty="0" smtClean="0">
                <a:solidFill>
                  <a:srgbClr val="0E5DA2"/>
                </a:solidFill>
                <a:latin typeface="+mj-lt"/>
              </a:rPr>
              <a:t> получают неоспоримые конкурентные преимущества.</a:t>
            </a:r>
            <a:endParaRPr lang="ru-RU" sz="1800" dirty="0">
              <a:solidFill>
                <a:srgbClr val="0E5DA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9696450"/>
            <a:ext cx="4000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952500" y="600075"/>
            <a:ext cx="534352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6000" b="1" i="0" u="none" strike="noStrike" cap="none" dirty="0" err="1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Мы</a:t>
            </a:r>
            <a:r>
              <a:rPr lang="en-US" sz="6000" b="1" i="0" u="none" strike="noStrike" cap="none" dirty="0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6000" b="1" i="0" u="none" strike="noStrike" cap="none" dirty="0" err="1">
                <a:solidFill>
                  <a:srgbClr val="1241D8"/>
                </a:solidFill>
                <a:latin typeface="Raleway"/>
                <a:ea typeface="Raleway"/>
                <a:cs typeface="Raleway"/>
                <a:sym typeface="Raleway"/>
              </a:rPr>
              <a:t>помогаем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952500" y="1628775"/>
            <a:ext cx="1221105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i="0" u="none" strike="noStrike" cap="none" dirty="0" smtClean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"/>
              </a:rPr>
              <a:t>Увеличиваем цифровую зрелость компаний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400050" y="9462135"/>
            <a:ext cx="1524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38468" y="1369313"/>
            <a:ext cx="11601788" cy="7970902"/>
            <a:chOff x="2835578" y="1302366"/>
            <a:chExt cx="6421267" cy="4560423"/>
          </a:xfrm>
        </p:grpSpPr>
        <p:cxnSp>
          <p:nvCxnSpPr>
            <p:cNvPr id="17" name="Скругленная соединительная линия 16"/>
            <p:cNvCxnSpPr/>
            <p:nvPr/>
          </p:nvCxnSpPr>
          <p:spPr>
            <a:xfrm rot="5400000" flipH="1" flipV="1">
              <a:off x="7316751" y="1929486"/>
              <a:ext cx="2028264" cy="77402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3E7DB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17"/>
            <p:cNvCxnSpPr>
              <a:stCxn id="46" idx="7"/>
              <a:endCxn id="49" idx="2"/>
            </p:cNvCxnSpPr>
            <p:nvPr/>
          </p:nvCxnSpPr>
          <p:spPr>
            <a:xfrm rot="16200000" flipH="1">
              <a:off x="4131366" y="4106444"/>
              <a:ext cx="169271" cy="1023269"/>
            </a:xfrm>
            <a:prstGeom prst="curvedConnector4">
              <a:avLst>
                <a:gd name="adj1" fmla="val -101287"/>
                <a:gd name="adj2" fmla="val 56150"/>
              </a:avLst>
            </a:prstGeom>
            <a:ln w="38100">
              <a:solidFill>
                <a:srgbClr val="A6529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Скругленная соединительная линия 18"/>
            <p:cNvCxnSpPr>
              <a:stCxn id="50" idx="6"/>
            </p:cNvCxnSpPr>
            <p:nvPr/>
          </p:nvCxnSpPr>
          <p:spPr>
            <a:xfrm flipV="1">
              <a:off x="5534941" y="3240482"/>
              <a:ext cx="2336582" cy="1462230"/>
            </a:xfrm>
            <a:prstGeom prst="curvedConnector3">
              <a:avLst>
                <a:gd name="adj1" fmla="val 66360"/>
              </a:avLst>
            </a:prstGeom>
            <a:ln w="38100">
              <a:solidFill>
                <a:srgbClr val="3E7DB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5260" y="2688042"/>
              <a:ext cx="1572364" cy="73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Измеряет степень интеграции данных и аналитики в бизнес-модели организаций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02810" y="2683566"/>
              <a:ext cx="1686368" cy="23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Ключевые бизнес-процессы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42636" y="3941137"/>
              <a:ext cx="1160356" cy="40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Экономические драйверы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9270" y="4878640"/>
              <a:ext cx="1160356" cy="40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Целевые</a:t>
              </a:r>
            </a:p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кампании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35578" y="5295851"/>
              <a:ext cx="1012080" cy="56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Анализ исторических данных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1532" y="5176743"/>
              <a:ext cx="1467626" cy="23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Поиск бизнес-</a:t>
              </a:r>
              <a:r>
                <a:rPr lang="ru-RU" sz="1400" cap="all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инсайтов</a:t>
              </a:r>
              <a:endParaRPr lang="ru-RU" sz="1400" cap="all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68072" y="3465592"/>
              <a:ext cx="1043078" cy="40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Оптимизация</a:t>
              </a:r>
            </a:p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бизнеса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29734" y="3711403"/>
              <a:ext cx="1073246" cy="40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Монетизация</a:t>
              </a:r>
            </a:p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данных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3799" y="2507695"/>
              <a:ext cx="1133046" cy="40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cap="all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Трансформация бизнеса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4727637" y="4275463"/>
              <a:ext cx="859469" cy="854501"/>
              <a:chOff x="2223969" y="4026666"/>
              <a:chExt cx="1145959" cy="1139335"/>
            </a:xfrm>
          </p:grpSpPr>
          <p:sp>
            <p:nvSpPr>
              <p:cNvPr id="49" name="Блок-схема: узел 48"/>
              <p:cNvSpPr/>
              <p:nvPr/>
            </p:nvSpPr>
            <p:spPr>
              <a:xfrm>
                <a:off x="2223969" y="4026666"/>
                <a:ext cx="1145959" cy="1139335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0" name="Блок-схема: узел 49"/>
              <p:cNvSpPr/>
              <p:nvPr/>
            </p:nvSpPr>
            <p:spPr>
              <a:xfrm>
                <a:off x="2293521" y="4098492"/>
                <a:ext cx="1006854" cy="995683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A652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907" y="4312292"/>
                <a:ext cx="568082" cy="568082"/>
              </a:xfrm>
              <a:prstGeom prst="rect">
                <a:avLst/>
              </a:prstGeom>
            </p:spPr>
          </p:pic>
        </p:grpSp>
        <p:grpSp>
          <p:nvGrpSpPr>
            <p:cNvPr id="30" name="Группа 29"/>
            <p:cNvGrpSpPr/>
            <p:nvPr/>
          </p:nvGrpSpPr>
          <p:grpSpPr>
            <a:xfrm>
              <a:off x="2970765" y="4408304"/>
              <a:ext cx="859469" cy="854501"/>
              <a:chOff x="120710" y="4956111"/>
              <a:chExt cx="1145959" cy="1139335"/>
            </a:xfrm>
          </p:grpSpPr>
          <p:sp>
            <p:nvSpPr>
              <p:cNvPr id="46" name="Блок-схема: узел 45"/>
              <p:cNvSpPr/>
              <p:nvPr/>
            </p:nvSpPr>
            <p:spPr>
              <a:xfrm>
                <a:off x="120710" y="4956111"/>
                <a:ext cx="1145959" cy="1139335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7" name="Блок-схема: узел 46"/>
              <p:cNvSpPr/>
              <p:nvPr/>
            </p:nvSpPr>
            <p:spPr>
              <a:xfrm>
                <a:off x="190262" y="5027937"/>
                <a:ext cx="1006854" cy="995683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8155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83" y="5289872"/>
                <a:ext cx="471813" cy="471813"/>
              </a:xfrm>
              <a:prstGeom prst="rect">
                <a:avLst/>
              </a:prstGeom>
            </p:spPr>
          </p:pic>
        </p:grpSp>
        <p:grpSp>
          <p:nvGrpSpPr>
            <p:cNvPr id="31" name="Группа 30"/>
            <p:cNvGrpSpPr/>
            <p:nvPr/>
          </p:nvGrpSpPr>
          <p:grpSpPr>
            <a:xfrm>
              <a:off x="7404922" y="2804044"/>
              <a:ext cx="859469" cy="854501"/>
              <a:chOff x="5949277" y="2183899"/>
              <a:chExt cx="1145959" cy="1139335"/>
            </a:xfrm>
          </p:grpSpPr>
          <p:sp>
            <p:nvSpPr>
              <p:cNvPr id="43" name="Блок-схема: узел 42"/>
              <p:cNvSpPr/>
              <p:nvPr/>
            </p:nvSpPr>
            <p:spPr>
              <a:xfrm>
                <a:off x="5949277" y="2183899"/>
                <a:ext cx="1145959" cy="1139335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6018829" y="2255725"/>
                <a:ext cx="1006854" cy="995683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2EA3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7963" y="2489273"/>
                <a:ext cx="528586" cy="528586"/>
              </a:xfrm>
              <a:prstGeom prst="rect">
                <a:avLst/>
              </a:prstGeom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6403089" y="3830240"/>
              <a:ext cx="859469" cy="854501"/>
              <a:chOff x="4202284" y="3206440"/>
              <a:chExt cx="1145959" cy="1139335"/>
            </a:xfrm>
          </p:grpSpPr>
          <p:sp>
            <p:nvSpPr>
              <p:cNvPr id="40" name="Блок-схема: узел 39"/>
              <p:cNvSpPr/>
              <p:nvPr/>
            </p:nvSpPr>
            <p:spPr>
              <a:xfrm>
                <a:off x="4202284" y="3206440"/>
                <a:ext cx="1145959" cy="1139335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4271836" y="3278266"/>
                <a:ext cx="1006854" cy="995683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0E5D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494" y="3538338"/>
                <a:ext cx="475538" cy="475538"/>
              </a:xfrm>
              <a:prstGeom prst="rect">
                <a:avLst/>
              </a:prstGeom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8105177" y="1604759"/>
              <a:ext cx="859469" cy="854501"/>
              <a:chOff x="7577717" y="1090157"/>
              <a:chExt cx="1145959" cy="1139335"/>
            </a:xfrm>
          </p:grpSpPr>
          <p:sp>
            <p:nvSpPr>
              <p:cNvPr id="37" name="Блок-схема: узел 36"/>
              <p:cNvSpPr/>
              <p:nvPr/>
            </p:nvSpPr>
            <p:spPr>
              <a:xfrm>
                <a:off x="7577717" y="1090157"/>
                <a:ext cx="1145959" cy="1139335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8" name="Блок-схема: узел 37"/>
              <p:cNvSpPr/>
              <p:nvPr/>
            </p:nvSpPr>
            <p:spPr>
              <a:xfrm>
                <a:off x="7647269" y="1161983"/>
                <a:ext cx="1006854" cy="995683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0090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6717" y="1415845"/>
                <a:ext cx="487959" cy="487959"/>
              </a:xfrm>
              <a:prstGeom prst="rect">
                <a:avLst/>
              </a:prstGeom>
            </p:spPr>
          </p:pic>
        </p:grpSp>
        <p:sp>
          <p:nvSpPr>
            <p:cNvPr id="34" name="Заголовок 1"/>
            <p:cNvSpPr txBox="1">
              <a:spLocks/>
            </p:cNvSpPr>
            <p:nvPr/>
          </p:nvSpPr>
          <p:spPr>
            <a:xfrm>
              <a:off x="3082742" y="2292289"/>
              <a:ext cx="3723195" cy="35328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250" kern="1200">
                  <a:solidFill>
                    <a:schemeClr val="tx2"/>
                  </a:solidFill>
                  <a:latin typeface="Calibri Light" panose="020F03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ru-RU" sz="1400" cap="all" dirty="0">
                  <a:solidFill>
                    <a:schemeClr val="tx1"/>
                  </a:solidFill>
                  <a:ea typeface="+mn-ea"/>
                  <a:cs typeface="Calibri Light" panose="020F0302020204030204" pitchFamily="34" charset="0"/>
                </a:rPr>
                <a:t>Уровень зрелости бизнес-модели </a:t>
              </a:r>
              <a:r>
                <a:rPr lang="en-US" sz="1400" cap="all" dirty="0">
                  <a:solidFill>
                    <a:schemeClr val="tx1"/>
                  </a:solidFill>
                  <a:ea typeface="+mn-ea"/>
                  <a:cs typeface="Calibri Light" panose="020F0302020204030204" pitchFamily="34" charset="0"/>
                </a:rPr>
                <a:t>(EMC)</a:t>
              </a:r>
              <a:endParaRPr lang="ru-RU" sz="1400" cap="all" dirty="0">
                <a:solidFill>
                  <a:schemeClr val="tx1"/>
                </a:solidFill>
                <a:ea typeface="+mn-ea"/>
                <a:cs typeface="Calibri Light" panose="020F0302020204030204" pitchFamily="34" charset="0"/>
              </a:endParaRPr>
            </a:p>
          </p:txBody>
        </p:sp>
        <p:cxnSp>
          <p:nvCxnSpPr>
            <p:cNvPr id="35" name="Скругленная соединительная линия 34"/>
            <p:cNvCxnSpPr>
              <a:stCxn id="49" idx="5"/>
              <a:endCxn id="41" idx="5"/>
            </p:cNvCxnSpPr>
            <p:nvPr/>
          </p:nvCxnSpPr>
          <p:spPr>
            <a:xfrm rot="5400000" flipH="1" flipV="1">
              <a:off x="6038863" y="3943884"/>
              <a:ext cx="483314" cy="1638566"/>
            </a:xfrm>
            <a:prstGeom prst="curvedConnector3">
              <a:avLst>
                <a:gd name="adj1" fmla="val -61366"/>
              </a:avLst>
            </a:prstGeom>
            <a:ln w="38100">
              <a:solidFill>
                <a:srgbClr val="A6529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082742" y="2629758"/>
              <a:ext cx="3708160" cy="0"/>
            </a:xfrm>
            <a:prstGeom prst="line">
              <a:avLst/>
            </a:prstGeom>
            <a:ln w="15875">
              <a:solidFill>
                <a:srgbClr val="0E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1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762000"/>
            <a:ext cx="16383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450" y="290512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1638300" y="3857625"/>
            <a:ext cx="7686675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6493"/>
              </a:lnSpc>
              <a:spcBef>
                <a:spcPts val="0"/>
              </a:spcBef>
              <a:spcAft>
                <a:spcPts val="0"/>
              </a:spcAft>
              <a:buClr>
                <a:srgbClr val="22272C"/>
              </a:buClr>
              <a:buSzPts val="7500"/>
              <a:buFont typeface="Raleway ExtraBold"/>
              <a:buNone/>
            </a:pPr>
            <a:r>
              <a:rPr lang="ru-RU" sz="7500" dirty="0" smtClean="0">
                <a:solidFill>
                  <a:srgbClr val="1241D8"/>
                </a:solidFill>
                <a:latin typeface="Raleway ExtraBold"/>
                <a:ea typeface="Calibri"/>
                <a:cs typeface="Calibri"/>
                <a:sym typeface="Raleway ExtraBold"/>
              </a:rPr>
              <a:t>От нуля до первого результата</a:t>
            </a:r>
            <a:endParaRPr sz="7500" b="0" i="0" u="none" strike="noStrike" cap="none" dirty="0">
              <a:solidFill>
                <a:srgbClr val="1241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05904" y="3286125"/>
            <a:ext cx="5248666" cy="4232257"/>
            <a:chOff x="5132207" y="986958"/>
            <a:chExt cx="3692786" cy="3163140"/>
          </a:xfrm>
        </p:grpSpPr>
        <p:grpSp>
          <p:nvGrpSpPr>
            <p:cNvPr id="8" name="Google Shape;209;p29"/>
            <p:cNvGrpSpPr/>
            <p:nvPr/>
          </p:nvGrpSpPr>
          <p:grpSpPr>
            <a:xfrm>
              <a:off x="5132207" y="986958"/>
              <a:ext cx="3692786" cy="3163140"/>
              <a:chOff x="4999400" y="276275"/>
              <a:chExt cx="4144076" cy="3603075"/>
            </a:xfrm>
          </p:grpSpPr>
          <p:pic>
            <p:nvPicPr>
              <p:cNvPr id="10" name="Google Shape;210;p2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99400" y="276275"/>
                <a:ext cx="4144076" cy="3603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211;p29"/>
              <p:cNvPicPr preferRelativeResize="0"/>
              <p:nvPr/>
            </p:nvPicPr>
            <p:blipFill rotWithShape="1">
              <a:blip r:embed="rId6">
                <a:alphaModFix/>
              </a:blip>
              <a:srcRect r="1283"/>
              <a:stretch/>
            </p:blipFill>
            <p:spPr>
              <a:xfrm>
                <a:off x="5142351" y="425525"/>
                <a:ext cx="3858175" cy="2184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7755" y="1096987"/>
              <a:ext cx="3497121" cy="196796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2865125" y="1190450"/>
            <a:ext cx="4470374" cy="2667175"/>
            <a:chOff x="4296055" y="1502677"/>
            <a:chExt cx="4470374" cy="2667175"/>
          </a:xfrm>
        </p:grpSpPr>
        <p:pic>
          <p:nvPicPr>
            <p:cNvPr id="13" name="Google Shape;232;p30"/>
            <p:cNvPicPr preferRelativeResize="0"/>
            <p:nvPr/>
          </p:nvPicPr>
          <p:blipFill rotWithShape="1">
            <a:blip r:embed="rId8">
              <a:alphaModFix/>
            </a:blip>
            <a:srcRect r="4315"/>
            <a:stretch/>
          </p:blipFill>
          <p:spPr>
            <a:xfrm>
              <a:off x="4296055" y="1502677"/>
              <a:ext cx="4470374" cy="2667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032489" y="1771923"/>
              <a:ext cx="3233349" cy="19910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112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532" y="2141181"/>
            <a:ext cx="14252067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Гипотеза или предпосылки реализации проекта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571" y="1314450"/>
            <a:ext cx="2338320" cy="165346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2097024" y="4973806"/>
            <a:ext cx="12911328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4178"/>
                </a:solidFill>
                <a:ea typeface="+mn-ea"/>
                <a:cs typeface="+mn-cs"/>
              </a:rPr>
              <a:t>Можно ли предсказать брак в процессе производства или еще до начала производства только на основе данных о полуфабрикате или сырье</a:t>
            </a:r>
            <a:r>
              <a:rPr lang="en-US" sz="3600" dirty="0">
                <a:solidFill>
                  <a:srgbClr val="FF4178"/>
                </a:solidFill>
                <a:ea typeface="+mn-ea"/>
                <a:cs typeface="+mn-cs"/>
              </a:rPr>
              <a:t>?</a:t>
            </a:r>
            <a:endParaRPr lang="ru-RU" sz="3600" dirty="0">
              <a:solidFill>
                <a:srgbClr val="FF4178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12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532" y="2141181"/>
            <a:ext cx="14252067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Как мы думали решать задачу</a:t>
            </a:r>
            <a:r>
              <a:rPr lang="en-US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245" y="4652349"/>
            <a:ext cx="10384403" cy="855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kern="1200" dirty="0">
                <a:solidFill>
                  <a:srgbClr val="FF4178"/>
                </a:solidFill>
                <a:latin typeface="+mj-lt"/>
                <a:ea typeface="+mn-ea"/>
                <a:cs typeface="+mn-cs"/>
              </a:rPr>
              <a:t>Брак – величина непрерывная, сводим проверку гипотезы к линейной регрессии и все параметры приводим к числовым значениям.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571" y="1314450"/>
            <a:ext cx="2338320" cy="16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762000"/>
            <a:ext cx="16383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450" y="290512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4844796" y="4064889"/>
            <a:ext cx="7686675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493"/>
              </a:lnSpc>
              <a:spcBef>
                <a:spcPts val="0"/>
              </a:spcBef>
              <a:spcAft>
                <a:spcPts val="0"/>
              </a:spcAft>
              <a:buClr>
                <a:srgbClr val="22272C"/>
              </a:buClr>
              <a:buSzPts val="7500"/>
              <a:buFont typeface="Raleway ExtraBold"/>
              <a:buNone/>
              <a:tabLst/>
              <a:defRPr/>
            </a:pPr>
            <a:r>
              <a:rPr kumimoji="0" lang="en-US" sz="7500" b="0" i="0" u="none" strike="noStrike" kern="0" cap="none" spc="0" normalizeH="0" baseline="0" noProof="0" dirty="0" smtClean="0">
                <a:ln>
                  <a:noFill/>
                </a:ln>
                <a:solidFill>
                  <a:srgbClr val="1241D8"/>
                </a:solidFill>
                <a:effectLst/>
                <a:uLnTx/>
                <a:uFillTx/>
                <a:latin typeface="Raleway ExtraBold"/>
                <a:ea typeface="Calibri"/>
                <a:cs typeface="Calibri"/>
                <a:sym typeface="Raleway ExtraBold"/>
              </a:rPr>
              <a:t>C </a:t>
            </a:r>
            <a:r>
              <a:rPr kumimoji="0" lang="ru-RU" sz="7500" b="0" i="0" u="none" strike="noStrike" kern="0" cap="none" spc="0" normalizeH="0" baseline="0" noProof="0" dirty="0" smtClean="0">
                <a:ln>
                  <a:noFill/>
                </a:ln>
                <a:solidFill>
                  <a:srgbClr val="1241D8"/>
                </a:solidFill>
                <a:effectLst/>
                <a:uLnTx/>
                <a:uFillTx/>
                <a:latin typeface="Raleway ExtraBold"/>
                <a:ea typeface="Calibri"/>
                <a:cs typeface="Calibri"/>
                <a:sym typeface="Raleway ExtraBold"/>
              </a:rPr>
              <a:t>чем</a:t>
            </a:r>
            <a:r>
              <a:rPr kumimoji="0" lang="ru-RU" sz="7500" b="0" i="0" u="none" strike="noStrike" kern="0" cap="none" spc="0" normalizeH="0" noProof="0" dirty="0" smtClean="0">
                <a:ln>
                  <a:noFill/>
                </a:ln>
                <a:solidFill>
                  <a:srgbClr val="1241D8"/>
                </a:solidFill>
                <a:effectLst/>
                <a:uLnTx/>
                <a:uFillTx/>
                <a:latin typeface="Raleway ExtraBold"/>
                <a:ea typeface="Calibri"/>
                <a:cs typeface="Calibri"/>
                <a:sym typeface="Raleway ExtraBold"/>
              </a:rPr>
              <a:t> мы столкнулись</a:t>
            </a:r>
            <a:r>
              <a:rPr kumimoji="0" lang="en-US" sz="7500" b="0" i="0" u="none" strike="noStrike" kern="0" cap="none" spc="0" normalizeH="0" noProof="0" dirty="0" smtClean="0">
                <a:ln>
                  <a:noFill/>
                </a:ln>
                <a:solidFill>
                  <a:srgbClr val="1241D8"/>
                </a:solidFill>
                <a:effectLst/>
                <a:uLnTx/>
                <a:uFillTx/>
                <a:latin typeface="Raleway ExtraBold"/>
                <a:ea typeface="Calibri"/>
                <a:cs typeface="Calibri"/>
                <a:sym typeface="Raleway ExtraBold"/>
              </a:rPr>
              <a:t>?</a:t>
            </a:r>
            <a:endParaRPr kumimoji="0" sz="7500" b="0" i="0" u="none" strike="noStrike" kern="0" cap="none" spc="0" normalizeH="0" baseline="0" noProof="0" dirty="0">
              <a:ln>
                <a:noFill/>
              </a:ln>
              <a:solidFill>
                <a:srgbClr val="1241D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40" y="3490038"/>
            <a:ext cx="2338320" cy="16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2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02" y="1604733"/>
            <a:ext cx="13476615" cy="422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5949696"/>
            <a:ext cx="13493496" cy="32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Много данных мало данных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7109" y="1800225"/>
            <a:ext cx="10362139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С какими сложностями мы столкнулись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FF417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FF4178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Отсутствие данных – данные только по партии или выборочные данные по партии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FF417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FF4178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Качество данных – множество доступных данных содержали ошибочные записи, или параметры, вносимые вручную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FF417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FF4178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Данные о конечном изделии были только в одном источнике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FF417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FF4178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Малый объем витрины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FF417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FF4178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Много видов брака</a:t>
            </a:r>
            <a:endParaRPr lang="en-US" sz="1800" dirty="0">
              <a:solidFill>
                <a:srgbClr val="FF4178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7109" y="6122878"/>
            <a:ext cx="1060597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Как изменилась постановка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  <a:ea typeface="Open Sans" panose="020B0604020202020204" charset="0"/>
                <a:cs typeface="Open Sans" panose="020B0604020202020204" charset="0"/>
              </a:rPr>
              <a:t>Задача – спрогнозировать уровень брака до начала производства или в процессе производства до момента получения готовой продукции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  <a:ea typeface="Open Sans" panose="020B0604020202020204" charset="0"/>
                <a:cs typeface="Open Sans" panose="020B0604020202020204" charset="0"/>
              </a:rPr>
              <a:t>В качестве единицы наблюдения выбирается партия и все данные приводятся к партии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  <a:ea typeface="Open Sans" panose="020B0604020202020204" charset="0"/>
                <a:cs typeface="Open Sans" panose="020B0604020202020204" charset="0"/>
              </a:rPr>
              <a:t>Выбрали 2 основных вида брака – по размеру и </a:t>
            </a:r>
            <a:r>
              <a:rPr lang="ru-RU" sz="1800" dirty="0" err="1">
                <a:latin typeface="+mj-lt"/>
                <a:ea typeface="Open Sans" panose="020B0604020202020204" charset="0"/>
                <a:cs typeface="Open Sans" panose="020B0604020202020204" charset="0"/>
              </a:rPr>
              <a:t>сплошности</a:t>
            </a:r>
            <a:endParaRPr lang="ru-RU" sz="18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752" y="2572512"/>
            <a:ext cx="13399008" cy="468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>
            <a:off x="513588" y="828675"/>
            <a:ext cx="1343406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2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Несбалансированные классы, малый объем наблюдений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90" y="1314450"/>
            <a:ext cx="2338320" cy="1653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1540" y="2967912"/>
            <a:ext cx="13324332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+mj-lt"/>
            </a:endParaRP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  <a:ea typeface="Open Sans" panose="020B0604020202020204" charset="0"/>
                <a:cs typeface="Open Sans" panose="020B0604020202020204" charset="0"/>
              </a:rPr>
              <a:t>Задача  1 – спрогнозировать уровень брака по размеру и </a:t>
            </a:r>
            <a:r>
              <a:rPr lang="ru-RU" sz="1800" dirty="0" err="1">
                <a:latin typeface="+mj-lt"/>
                <a:ea typeface="Open Sans" panose="020B0604020202020204" charset="0"/>
                <a:cs typeface="Open Sans" panose="020B0604020202020204" charset="0"/>
              </a:rPr>
              <a:t>сплошности</a:t>
            </a:r>
            <a:r>
              <a:rPr lang="ru-RU" sz="1800" dirty="0">
                <a:latin typeface="+mj-lt"/>
                <a:ea typeface="Open Sans" panose="020B0604020202020204" charset="0"/>
                <a:cs typeface="Open Sans" panose="020B0604020202020204" charset="0"/>
              </a:rPr>
              <a:t> до начала производства или в процессе производства до момента получения готовой продукции – прогнозируем непрерывную величину. </a:t>
            </a:r>
            <a:endParaRPr lang="ru-RU" sz="1800" dirty="0" smtClean="0"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Задача 2 – спрогнозировать уровень брака по размеру и </a:t>
            </a:r>
            <a:r>
              <a:rPr lang="ru-RU" sz="1800" dirty="0" err="1">
                <a:latin typeface="+mj-lt"/>
              </a:rPr>
              <a:t>сплошности</a:t>
            </a:r>
            <a:r>
              <a:rPr lang="ru-RU" sz="1800" dirty="0">
                <a:latin typeface="+mj-lt"/>
              </a:rPr>
              <a:t> до начала производства или в процессе производства до момента получения готовой продукции – множественная классификация</a:t>
            </a:r>
            <a:r>
              <a:rPr lang="ru-RU" sz="1800" dirty="0" smtClean="0">
                <a:latin typeface="+mj-lt"/>
              </a:rPr>
              <a:t>.</a:t>
            </a:r>
          </a:p>
          <a:p>
            <a:pPr marL="285750" indent="-285750">
              <a:lnSpc>
                <a:spcPct val="220000"/>
              </a:lnSpc>
              <a:spcBef>
                <a:spcPct val="0"/>
              </a:spcBef>
              <a:buClr>
                <a:srgbClr val="1241D8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+mj-lt"/>
              </a:rPr>
              <a:t>Задача 3 – спрогнозировать уровень брака по размеру и </a:t>
            </a:r>
            <a:r>
              <a:rPr lang="ru-RU" sz="1800" dirty="0" err="1">
                <a:latin typeface="+mj-lt"/>
              </a:rPr>
              <a:t>сплошности</a:t>
            </a:r>
            <a:r>
              <a:rPr lang="ru-RU" sz="1800" dirty="0">
                <a:latin typeface="+mj-lt"/>
              </a:rPr>
              <a:t> до начала производства или в процессе производства до момента получения готовой продукции – бинарная классификация</a:t>
            </a:r>
            <a:r>
              <a:rPr lang="ru-RU" sz="1800" dirty="0" smtClean="0">
                <a:latin typeface="+mj-lt"/>
              </a:rPr>
              <a:t>.</a:t>
            </a:r>
            <a:endParaRPr lang="ru-RU" sz="18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1540" y="2783246"/>
            <a:ext cx="6092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1241D8"/>
                </a:solidFill>
                <a:latin typeface="+mj-lt"/>
              </a:rPr>
              <a:t>Изменение задачи в процессе экспериментов:</a:t>
            </a:r>
            <a:endParaRPr lang="ru-RU" sz="1800" b="1" dirty="0">
              <a:solidFill>
                <a:srgbClr val="1241D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6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A795314C39B4AB3473C79DB73360A" ma:contentTypeVersion="9" ma:contentTypeDescription="Создание документа." ma:contentTypeScope="" ma:versionID="b615e199ad8af4aaa48d0a904e6f76e3">
  <xsd:schema xmlns:xsd="http://www.w3.org/2001/XMLSchema" xmlns:xs="http://www.w3.org/2001/XMLSchema" xmlns:p="http://schemas.microsoft.com/office/2006/metadata/properties" xmlns:ns2="d188fa63-99ee-4eed-b97c-158f20f8a2fc" xmlns:ns3="c5e27034-ba04-471f-9ffb-7dddbd796e96" targetNamespace="http://schemas.microsoft.com/office/2006/metadata/properties" ma:root="true" ma:fieldsID="0804b2e25a281ee8f6479d8c8bf1e3be" ns2:_="" ns3:_="">
    <xsd:import namespace="d188fa63-99ee-4eed-b97c-158f20f8a2fc"/>
    <xsd:import namespace="c5e27034-ba04-471f-9ffb-7dddbd796e96"/>
    <xsd:element name="properties">
      <xsd:complexType>
        <xsd:sequence>
          <xsd:element name="documentManagement">
            <xsd:complexType>
              <xsd:all>
                <xsd:element ref="ns2:_x041f__x0440__x043e__x0434__x0443__x043a__x0442_" minOccurs="0"/>
                <xsd:element ref="ns2:_x0424__x0443__x043d__x043a__x0446__x0438__x043e__x043d__x0430__x043b_" minOccurs="0"/>
                <xsd:element ref="ns2:_x041e__x0442__x0440__x0430__x0441__x043b__x044c_" minOccurs="0"/>
                <xsd:element ref="ns2:_x0412__x0438__x0434__x0020__x043c__x0430__x0442__x0435__x0440__x0438__x0430__x043b__x0430_" minOccurs="0"/>
                <xsd:element ref="ns3:SharedWithUsers" minOccurs="0"/>
                <xsd:element ref="ns2:_x041a__x043e__x043d__x0444__x0438__x0434__x0435__x043d__x0446__x0438__x0430__x043b__x044c__x043d__x043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8fa63-99ee-4eed-b97c-158f20f8a2fc" elementFormDefault="qualified">
    <xsd:import namespace="http://schemas.microsoft.com/office/2006/documentManagement/types"/>
    <xsd:import namespace="http://schemas.microsoft.com/office/infopath/2007/PartnerControls"/>
    <xsd:element name="_x041f__x0440__x043e__x0434__x0443__x043a__x0442_" ma:index="2" nillable="true" ma:displayName="Продукт" ma:list="{bf5ca1d9-3c23-4166-96fd-6f5346bcc220}" ma:internalName="_x041f__x0440__x043e__x0434__x0443__x043a__x0442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24__x0443__x043d__x043a__x0446__x0438__x043e__x043d__x0430__x043b_" ma:index="3" nillable="true" ma:displayName="Функционал" ma:list="{c25b5083-956d-43aa-95c0-abee24f14257}" ma:internalName="_x0424__x0443__x043d__x043a__x0446__x0438__x043e__x043d__x0430__x043b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e__x0442__x0440__x0430__x0441__x043b__x044c_" ma:index="4" nillable="true" ma:displayName="Отрасль" ma:list="{f169d87e-e563-461d-b1ec-86df167066bc}" ma:internalName="_x041e__x0442__x0440__x0430__x0441__x043b__x044c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2__x0438__x0434__x0020__x043c__x0430__x0442__x0435__x0440__x0438__x0430__x043b__x0430_" ma:index="5" nillable="true" ma:displayName="Вид материала" ma:list="{685331e0-52eb-45de-92d6-5f34a7bdbda1}" ma:internalName="_x0412__x0438__x0434__x0020__x043c__x0430__x0442__x0435__x0440__x0438__x0430__x043b__x0430_" ma:showField="Title">
      <xsd:simpleType>
        <xsd:restriction base="dms:Lookup"/>
      </xsd:simpleType>
    </xsd:element>
    <xsd:element name="_x041a__x043e__x043d__x0444__x0438__x0434__x0435__x043d__x0446__x0438__x0430__x043b__x044c__x043d__x043e_" ma:index="13" nillable="true" ma:displayName="Конфиденциально" ma:default="0" ma:internalName="_x041a__x043e__x043d__x0444__x0438__x0434__x0435__x043d__x0446__x0438__x0430__x043b__x044c__x043d__x043e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27034-ba04-471f-9ffb-7dddbd796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d__x0444__x0438__x0434__x0435__x043d__x0446__x0438__x0430__x043b__x044c__x043d__x043e_ xmlns="d188fa63-99ee-4eed-b97c-158f20f8a2fc">false</_x041a__x043e__x043d__x0444__x0438__x0434__x0435__x043d__x0446__x0438__x0430__x043b__x044c__x043d__x043e_>
    <_x0412__x0438__x0434__x0020__x043c__x0430__x0442__x0435__x0440__x0438__x0430__x043b__x0430_ xmlns="d188fa63-99ee-4eed-b97c-158f20f8a2fc" xsi:nil="true"/>
    <_x0424__x0443__x043d__x043a__x0446__x0438__x043e__x043d__x0430__x043b_ xmlns="d188fa63-99ee-4eed-b97c-158f20f8a2fc"/>
    <_x041e__x0442__x0440__x0430__x0441__x043b__x044c_ xmlns="d188fa63-99ee-4eed-b97c-158f20f8a2fc"/>
    <_x041f__x0440__x043e__x0434__x0443__x043a__x0442_ xmlns="d188fa63-99ee-4eed-b97c-158f20f8a2fc"/>
  </documentManagement>
</p:properties>
</file>

<file path=customXml/itemProps1.xml><?xml version="1.0" encoding="utf-8"?>
<ds:datastoreItem xmlns:ds="http://schemas.openxmlformats.org/officeDocument/2006/customXml" ds:itemID="{44A1F2FE-4DD6-4C20-8796-4046563329FF}"/>
</file>

<file path=customXml/itemProps2.xml><?xml version="1.0" encoding="utf-8"?>
<ds:datastoreItem xmlns:ds="http://schemas.openxmlformats.org/officeDocument/2006/customXml" ds:itemID="{D57F21A1-5C3A-4ECC-B94E-3A9247A5C442}"/>
</file>

<file path=customXml/itemProps3.xml><?xml version="1.0" encoding="utf-8"?>
<ds:datastoreItem xmlns:ds="http://schemas.openxmlformats.org/officeDocument/2006/customXml" ds:itemID="{C1F2D737-581C-4192-838E-E2363EB43DD5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733</Words>
  <Application>Microsoft Office PowerPoint</Application>
  <PresentationFormat>Произвольный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 Light</vt:lpstr>
      <vt:lpstr>Calibri</vt:lpstr>
      <vt:lpstr>Wingdings</vt:lpstr>
      <vt:lpstr>Raleway ExtraBold</vt:lpstr>
      <vt:lpstr>Raleway</vt:lpstr>
      <vt:lpstr>Open Sans</vt:lpstr>
      <vt:lpstr>Raleway SemiBold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huaweid16</cp:lastModifiedBy>
  <cp:revision>139</cp:revision>
  <dcterms:created xsi:type="dcterms:W3CDTF">2024-09-05T09:49:16Z</dcterms:created>
  <dcterms:modified xsi:type="dcterms:W3CDTF">2024-09-23T13:14:13Z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0x0101003D5A795314C39B4AB3473C79DB73360A</vt:lpwstr>
  </property>
</Properties>
</file>